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5" name="Group 15"/>
          <p:cNvGrpSpPr>
            <a:grpSpLocks/>
          </p:cNvGrpSpPr>
          <p:nvPr/>
        </p:nvGrpSpPr>
        <p:grpSpPr bwMode="auto">
          <a:xfrm rot="-1066324">
            <a:off x="617538" y="3922713"/>
            <a:ext cx="2509837" cy="2527300"/>
            <a:chOff x="494947" y="417279"/>
            <a:chExt cx="2417578" cy="2421351"/>
          </a:xfrm>
        </p:grpSpPr>
        <p:sp>
          <p:nvSpPr>
            <p:cNvPr id="6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10"/>
            <p:cNvSpPr/>
            <p:nvPr/>
          </p:nvSpPr>
          <p:spPr>
            <a:xfrm>
              <a:off x="590646" y="417140"/>
              <a:ext cx="2321242" cy="2320968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8" name="Picture 13" descr="stickie-shadow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4456" y="436040"/>
              <a:ext cx="404704" cy="461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4" descr="stickie-shadow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-5400000">
              <a:off x="637932" y="2282410"/>
              <a:ext cx="404704" cy="461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7" descr="TitleCard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43346">
            <a:off x="2855913" y="2587625"/>
            <a:ext cx="5773737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613" y="5060950"/>
            <a:ext cx="1968500" cy="534988"/>
          </a:xfrm>
        </p:spPr>
        <p:txBody>
          <a:bodyPr anchor="t"/>
          <a:lstStyle>
            <a:lvl1pPr algn="ctr">
              <a:defRPr sz="22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B508834-5226-449C-A072-03E4D6B6C69B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700" y="4135438"/>
            <a:ext cx="2085975" cy="835025"/>
          </a:xfrm>
        </p:spPr>
        <p:txBody>
          <a:bodyPr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200" y="5510213"/>
            <a:ext cx="738188" cy="425450"/>
          </a:xfrm>
        </p:spPr>
        <p:txBody>
          <a:bodyPr/>
          <a:lstStyle>
            <a:lvl1pPr algn="r">
              <a:defRPr smtClean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5FF930E8-BE27-48E3-AB6C-67C6E5835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ACB58-7A7D-4A43-BE89-0503AFBF5DBD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165A2-463A-4E87-AFEC-726AE4588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946DF-6A76-43CD-AD59-DA45479697A5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6CC00-240E-4D50-8705-78333454B0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F7258-BD0F-4EA2-BF96-B18CDCD2266B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04D66-73AF-4160-B224-266A360AD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C67BD-B6E7-4112-9CA7-6B4E9206BE82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8572C-F382-489E-BCA6-652B15BDD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861C6-8C5E-48F1-94CD-BC12147E1506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9C54E-4B9E-4598-855E-97372F863A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2"/>
          <p:cNvSpPr>
            <a:spLocks/>
          </p:cNvSpPr>
          <p:nvPr/>
        </p:nvSpPr>
        <p:spPr bwMode="auto">
          <a:xfrm rot="20274567">
            <a:off x="3933825" y="4281488"/>
            <a:ext cx="1289050" cy="722312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33"/>
          <p:cNvSpPr>
            <a:spLocks/>
          </p:cNvSpPr>
          <p:nvPr/>
        </p:nvSpPr>
        <p:spPr bwMode="auto">
          <a:xfrm rot="9377604">
            <a:off x="3925888" y="3316288"/>
            <a:ext cx="1289050" cy="722312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6BB17-4A5A-4662-B78A-54C1A2130E98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49787-5CDD-4614-95AB-A61CD5415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12C3C-D825-4439-9BCD-4402368AD623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02F64-881D-43AB-AF18-F06013BE6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2F726-3C6A-4E51-BC6B-079A8C6737FC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9C136-45EE-485D-97B0-5299581754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D4563-F10F-4553-86C6-82990FFBC8B7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684A0-021C-48C2-904A-73FF15395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ap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90500"/>
            <a:ext cx="27813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EB896-7AE6-4CC1-92FD-713692C15204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7F6A6-8F57-4F16-88C3-7BB226670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50863" y="436563"/>
            <a:ext cx="8042275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2038350"/>
            <a:ext cx="7467600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0863" y="6148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0" smtClean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>
              <a:defRPr/>
            </a:pPr>
            <a:fld id="{D51685DA-CD9C-4A61-9EAD-75A49D57C2AA}" type="datetimeFigureOut">
              <a:rPr lang="en-US"/>
              <a:pPr>
                <a:defRPr/>
              </a:pPr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3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538" y="6148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0" smtClean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>
              <a:defRPr/>
            </a:pPr>
            <a:fld id="{B47F46CF-B31B-480A-948C-6DA46621E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8" r:id="rId2"/>
    <p:sldLayoutId id="2147483689" r:id="rId3"/>
    <p:sldLayoutId id="2147483690" r:id="rId4"/>
    <p:sldLayoutId id="2147483697" r:id="rId5"/>
    <p:sldLayoutId id="2147483691" r:id="rId6"/>
    <p:sldLayoutId id="2147483692" r:id="rId7"/>
    <p:sldLayoutId id="2147483693" r:id="rId8"/>
    <p:sldLayoutId id="2147483698" r:id="rId9"/>
    <p:sldLayoutId id="2147483694" r:id="rId10"/>
    <p:sldLayoutId id="2147483695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800" kern="1200"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ambria" pitchFamily="18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ambria" pitchFamily="18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ambria" pitchFamily="18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ambr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Rage Italic"/>
        <a:buChar char="0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28600" algn="l" defTabSz="457200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Rage Italic"/>
        <a:buChar char="0"/>
        <a:defRPr sz="22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defTabSz="457200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Rage Italic"/>
        <a:buChar char="0"/>
        <a:defRPr sz="20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defTabSz="457200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Rage Italic"/>
        <a:buChar char="0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416050" indent="-182563" algn="l" defTabSz="457200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Rage Italic"/>
        <a:buChar char="0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spacefem.com/mnemonic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40100" y="3016250"/>
            <a:ext cx="4846638" cy="15986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8000" dirty="0" smtClean="0"/>
              <a:t>Vocab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00" y="4767263"/>
            <a:ext cx="4837113" cy="1039812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Rage Italic" pitchFamily="66" charset="0"/>
              <a:buNone/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Farewell to </a:t>
            </a:r>
            <a:r>
              <a:rPr lang="en-US" sz="3200" dirty="0" err="1"/>
              <a:t>M</a:t>
            </a:r>
            <a:r>
              <a:rPr lang="en-US" sz="3200" dirty="0" err="1" smtClean="0">
                <a:solidFill>
                  <a:schemeClr val="tx1"/>
                </a:solidFill>
              </a:rPr>
              <a:t>anzanar</a:t>
            </a:r>
            <a:endParaRPr lang="en-US" sz="32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None/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P1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Aggravated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7858"/>
            <a:ext cx="7467600" cy="4536742"/>
          </a:xfrm>
        </p:spPr>
        <p:txBody>
          <a:bodyPr rtlCol="0">
            <a:normAutofit fontScale="70000" lnSpcReduction="20000"/>
          </a:bodyPr>
          <a:lstStyle/>
          <a:p>
            <a:pPr lvl="8">
              <a:defRPr/>
            </a:pPr>
            <a:r>
              <a:rPr lang="en-US" sz="3400" dirty="0"/>
              <a:t>To make worse or more troublesome </a:t>
            </a:r>
          </a:p>
          <a:p>
            <a:pPr lvl="8">
              <a:defRPr/>
            </a:pPr>
            <a:r>
              <a:rPr lang="en-US" sz="3400" dirty="0" smtClean="0"/>
              <a:t>The man aggravated his brother.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Apples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Grounded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Requirements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Valuable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Approaches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Ticket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Esoteric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Dongles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3913" y="2743200"/>
            <a:ext cx="4179887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Intangible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definite or clear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sentence was intangible.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Inchworms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Nurture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Tacos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Nifty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Guitars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Ignore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Brown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Lumpy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Equipment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6150" y="3124200"/>
            <a:ext cx="3219450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promenade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7467600" cy="3951337"/>
          </a:xfrm>
        </p:spPr>
        <p:txBody>
          <a:bodyPr rtlCol="0">
            <a:normAutofit fontScale="85000" lnSpcReduction="10000"/>
          </a:bodyPr>
          <a:lstStyle/>
          <a:p>
            <a:pPr lvl="8">
              <a:defRPr/>
            </a:pPr>
            <a:r>
              <a:rPr lang="en-US" sz="2600" dirty="0" smtClean="0"/>
              <a:t>A stroll or walk.</a:t>
            </a:r>
          </a:p>
          <a:p>
            <a:pPr lvl="8">
              <a:defRPr/>
            </a:pPr>
            <a:r>
              <a:rPr lang="en-US" sz="2600" dirty="0" smtClean="0"/>
              <a:t>The man promenaded around his yard.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Plaid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Rocky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Obvious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Mice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Extend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Nifty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Actual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Deafening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Efforts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3124200"/>
            <a:ext cx="2819400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Pacify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7467600" cy="3951337"/>
          </a:xfrm>
        </p:spPr>
        <p:txBody>
          <a:bodyPr rtlCol="0">
            <a:normAutofit fontScale="92500" lnSpcReduction="10000"/>
          </a:bodyPr>
          <a:lstStyle/>
          <a:p>
            <a:pPr lvl="8">
              <a:defRPr/>
            </a:pPr>
            <a:r>
              <a:rPr lang="en-US" sz="2400" dirty="0" smtClean="0"/>
              <a:t>To make peaceful.</a:t>
            </a:r>
          </a:p>
          <a:p>
            <a:pPr lvl="8">
              <a:defRPr/>
            </a:pPr>
            <a:r>
              <a:rPr lang="en-US" sz="2400" dirty="0" smtClean="0"/>
              <a:t>The man pacified the baby with food.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Patterned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Arbitrary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Couples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Increase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Faithful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Youths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971800"/>
            <a:ext cx="31242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Oblivion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7467600" cy="3951337"/>
          </a:xfrm>
        </p:spPr>
        <p:txBody>
          <a:bodyPr rtlCol="0">
            <a:normAutofit fontScale="77500" lnSpcReduction="20000"/>
          </a:bodyPr>
          <a:lstStyle/>
          <a:p>
            <a:pPr lvl="8">
              <a:defRPr/>
            </a:pPr>
            <a:r>
              <a:rPr lang="en-US" sz="3100" dirty="0"/>
              <a:t>forgotten or </a:t>
            </a:r>
            <a:r>
              <a:rPr lang="en-US" sz="3100" dirty="0" smtClean="0"/>
              <a:t>unknown.</a:t>
            </a:r>
          </a:p>
          <a:p>
            <a:pPr lvl="8">
              <a:defRPr/>
            </a:pPr>
            <a:r>
              <a:rPr lang="en-US" sz="3100" dirty="0" smtClean="0"/>
              <a:t>The answers were oblivion to him. 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Outdoor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Break-dancing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Last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Iguanas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View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In-transit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Odious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Nuts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Rage Italic" pitchFamily="66" charset="0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Sustenance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772400" cy="5029200"/>
          </a:xfrm>
        </p:spPr>
        <p:txBody>
          <a:bodyPr rtlCol="0">
            <a:normAutofit fontScale="77500" lnSpcReduction="20000"/>
          </a:bodyPr>
          <a:lstStyle/>
          <a:p>
            <a:pPr lvl="8">
              <a:defRPr/>
            </a:pPr>
            <a:r>
              <a:rPr lang="en-US" sz="3100" dirty="0"/>
              <a:t>nourishment</a:t>
            </a:r>
          </a:p>
          <a:p>
            <a:pPr lvl="8">
              <a:defRPr/>
            </a:pPr>
            <a:r>
              <a:rPr lang="en-US" sz="3100" dirty="0" smtClean="0"/>
              <a:t>The hurt animal needs sustenance.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Southern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Unicorns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Smoke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Tangential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Extreme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Nights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After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Nights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Ends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428875"/>
            <a:ext cx="40386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subdued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848600" cy="4237125"/>
          </a:xfrm>
        </p:spPr>
        <p:txBody>
          <a:bodyPr rtlCol="0">
            <a:normAutofit lnSpcReduction="10000"/>
          </a:bodyPr>
          <a:lstStyle/>
          <a:p>
            <a:pPr lvl="8">
              <a:defRPr/>
            </a:pPr>
            <a:r>
              <a:rPr lang="en-US" sz="2400" dirty="0" smtClean="0"/>
              <a:t>quiet </a:t>
            </a:r>
            <a:r>
              <a:rPr lang="en-US" sz="2400" dirty="0"/>
              <a:t>and </a:t>
            </a:r>
            <a:r>
              <a:rPr lang="en-US" sz="2400" dirty="0" smtClean="0"/>
              <a:t>controlled</a:t>
            </a:r>
          </a:p>
          <a:p>
            <a:pPr lvl="8">
              <a:defRPr/>
            </a:pPr>
            <a:r>
              <a:rPr lang="en-US" sz="2400" dirty="0" smtClean="0"/>
              <a:t>The boy was subdued when they gave him a cookie.</a:t>
            </a:r>
            <a:endParaRPr lang="en-US" sz="2400" dirty="0"/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Straight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Unsatisfied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Bears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Distort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Unsatisfied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Educated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Departments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124200"/>
            <a:ext cx="3733800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Lethargy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467600" cy="4313325"/>
          </a:xfrm>
        </p:spPr>
        <p:txBody>
          <a:bodyPr rtlCol="0">
            <a:normAutofit fontScale="77500" lnSpcReduction="20000"/>
          </a:bodyPr>
          <a:lstStyle/>
          <a:p>
            <a:pPr lvl="8">
              <a:defRPr/>
            </a:pPr>
            <a:r>
              <a:rPr lang="en-US" sz="3400" dirty="0"/>
              <a:t>being drowsy and dull</a:t>
            </a:r>
          </a:p>
          <a:p>
            <a:pPr lvl="8">
              <a:defRPr/>
            </a:pPr>
            <a:r>
              <a:rPr lang="en-US" sz="3400" dirty="0" smtClean="0"/>
              <a:t>The lethargic man felt sick after taking the medicine.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Lots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Embezzle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Troubled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Hamburgers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Races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Grow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Youths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9700" name="Picture 4" descr="ANd9GcSv9l-WtjdN9dVvxFysBwkVT_Y9W7h2QyhmcwNs05O7l3HpF2j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2971800"/>
            <a:ext cx="3000375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assented 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4">
              <a:lnSpc>
                <a:spcPct val="80000"/>
              </a:lnSpc>
            </a:pPr>
            <a:r>
              <a:rPr lang="en-US" sz="2400" smtClean="0"/>
              <a:t>to agree or concur with </a:t>
            </a:r>
          </a:p>
          <a:p>
            <a:pPr lvl="4">
              <a:lnSpc>
                <a:spcPct val="80000"/>
              </a:lnSpc>
            </a:pPr>
            <a:r>
              <a:rPr lang="en-US" sz="2400" smtClean="0"/>
              <a:t>The two men assented with each other.</a:t>
            </a:r>
          </a:p>
          <a:p>
            <a:pPr>
              <a:lnSpc>
                <a:spcPct val="80000"/>
              </a:lnSpc>
            </a:pPr>
            <a:r>
              <a:rPr lang="en-US" smtClean="0"/>
              <a:t>Able </a:t>
            </a:r>
            <a:br>
              <a:rPr lang="en-US" smtClean="0"/>
            </a:br>
            <a:r>
              <a:rPr lang="en-US" smtClean="0"/>
              <a:t>Scandalous </a:t>
            </a:r>
            <a:br>
              <a:rPr lang="en-US" smtClean="0"/>
            </a:br>
            <a:r>
              <a:rPr lang="en-US" smtClean="0"/>
              <a:t>Shrill </a:t>
            </a:r>
            <a:br>
              <a:rPr lang="en-US" smtClean="0"/>
            </a:br>
            <a:r>
              <a:rPr lang="en-US" smtClean="0"/>
              <a:t>Earths </a:t>
            </a:r>
            <a:br>
              <a:rPr lang="en-US" smtClean="0"/>
            </a:br>
            <a:r>
              <a:rPr lang="en-US" smtClean="0"/>
              <a:t>Nurture </a:t>
            </a:r>
            <a:br>
              <a:rPr lang="en-US" smtClean="0"/>
            </a:br>
            <a:r>
              <a:rPr lang="en-US" smtClean="0"/>
              <a:t>Technical </a:t>
            </a:r>
            <a:br>
              <a:rPr lang="en-US" smtClean="0"/>
            </a:br>
            <a:r>
              <a:rPr lang="en-US" smtClean="0"/>
              <a:t>Educated </a:t>
            </a:r>
            <a:br>
              <a:rPr lang="en-US" smtClean="0"/>
            </a:br>
            <a:r>
              <a:rPr lang="en-US" smtClean="0"/>
              <a:t>Directions</a:t>
            </a:r>
            <a:r>
              <a:rPr lang="en-US" sz="2000" smtClean="0"/>
              <a:t> </a:t>
            </a:r>
            <a:br>
              <a:rPr lang="en-US" sz="2000" smtClean="0"/>
            </a:br>
            <a:endParaRPr lang="en-US" sz="2000" smtClean="0">
              <a:hlinkClick r:id="rId2"/>
            </a:endParaRPr>
          </a:p>
          <a:p>
            <a:pPr>
              <a:lnSpc>
                <a:spcPct val="80000"/>
              </a:lnSpc>
              <a:buFont typeface="Rage Italic"/>
              <a:buNone/>
            </a:pPr>
            <a:r>
              <a:rPr lang="en-US" sz="2000" smtClean="0">
                <a:hlinkClick r:id="rId2"/>
              </a:rPr>
              <a:t> </a:t>
            </a:r>
            <a:endParaRPr lang="en-US" sz="2000" smtClean="0"/>
          </a:p>
          <a:p>
            <a:pPr>
              <a:lnSpc>
                <a:spcPct val="80000"/>
              </a:lnSpc>
            </a:pPr>
            <a:endParaRPr lang="en-US" sz="2000" smtClean="0"/>
          </a:p>
        </p:txBody>
      </p:sp>
      <p:pic>
        <p:nvPicPr>
          <p:cNvPr id="33797" name="Picture 5" descr="BF807-ass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3124200"/>
            <a:ext cx="3581400" cy="1989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Capitulate 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838200" y="1600200"/>
            <a:ext cx="7467600" cy="4389438"/>
          </a:xfrm>
        </p:spPr>
        <p:txBody>
          <a:bodyPr/>
          <a:lstStyle/>
          <a:p>
            <a:pPr lvl="4">
              <a:lnSpc>
                <a:spcPct val="80000"/>
              </a:lnSpc>
            </a:pPr>
            <a:r>
              <a:rPr lang="en-US" sz="2400" smtClean="0"/>
              <a:t>to surrender unconditionally</a:t>
            </a:r>
          </a:p>
          <a:p>
            <a:pPr lvl="4">
              <a:lnSpc>
                <a:spcPct val="80000"/>
              </a:lnSpc>
            </a:pPr>
            <a:r>
              <a:rPr lang="en-US" sz="2400" smtClean="0"/>
              <a:t>The criminal capitulated to the police.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 </a:t>
            </a:r>
            <a:r>
              <a:rPr lang="en-US" smtClean="0"/>
              <a:t>Cities </a:t>
            </a:r>
            <a:br>
              <a:rPr lang="en-US" smtClean="0"/>
            </a:br>
            <a:r>
              <a:rPr lang="en-US" smtClean="0"/>
              <a:t>Annihilate </a:t>
            </a:r>
            <a:br>
              <a:rPr lang="en-US" smtClean="0"/>
            </a:br>
            <a:r>
              <a:rPr lang="en-US" smtClean="0"/>
              <a:t>Paranoid </a:t>
            </a:r>
            <a:br>
              <a:rPr lang="en-US" smtClean="0"/>
            </a:br>
            <a:r>
              <a:rPr lang="en-US" smtClean="0"/>
              <a:t>Islands </a:t>
            </a:r>
            <a:br>
              <a:rPr lang="en-US" smtClean="0"/>
            </a:br>
            <a:r>
              <a:rPr lang="en-US" smtClean="0"/>
              <a:t>Then</a:t>
            </a:r>
            <a:br>
              <a:rPr lang="en-US" smtClean="0"/>
            </a:br>
            <a:r>
              <a:rPr lang="en-US" smtClean="0"/>
              <a:t>Unsatisfied </a:t>
            </a:r>
            <a:br>
              <a:rPr lang="en-US" smtClean="0"/>
            </a:br>
            <a:r>
              <a:rPr lang="en-US" smtClean="0"/>
              <a:t>Lives </a:t>
            </a:r>
            <a:br>
              <a:rPr lang="en-US" smtClean="0"/>
            </a:br>
            <a:r>
              <a:rPr lang="en-US" smtClean="0"/>
              <a:t>Attack </a:t>
            </a:r>
            <a:br>
              <a:rPr lang="en-US" smtClean="0"/>
            </a:br>
            <a:r>
              <a:rPr lang="en-US" smtClean="0"/>
              <a:t>Technical </a:t>
            </a:r>
            <a:br>
              <a:rPr lang="en-US" smtClean="0"/>
            </a:br>
            <a:r>
              <a:rPr lang="en-US" smtClean="0"/>
              <a:t>Earths </a:t>
            </a:r>
            <a:br>
              <a:rPr lang="en-US" smtClean="0"/>
            </a:br>
            <a:endParaRPr lang="en-US" smtClean="0"/>
          </a:p>
        </p:txBody>
      </p:sp>
      <p:pic>
        <p:nvPicPr>
          <p:cNvPr id="34823" name="Picture 7" descr="ANd9GcR8w9hzKqROCfsBMGK4M6uXGElVmfXFRgwhMHJyAcqTxoOJTcqd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590800"/>
            <a:ext cx="4191000" cy="294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40688" cy="1443038"/>
          </a:xfrm>
        </p:spPr>
        <p:txBody>
          <a:bodyPr/>
          <a:lstStyle/>
          <a:p>
            <a:r>
              <a:rPr lang="en-US" smtClean="0"/>
              <a:t>Confiscators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6" y="1295400"/>
            <a:ext cx="8791574" cy="5334000"/>
          </a:xfrm>
        </p:spPr>
        <p:txBody>
          <a:bodyPr rtlCol="0">
            <a:normAutofit fontScale="32500" lnSpcReduction="20000"/>
          </a:bodyPr>
          <a:lstStyle/>
          <a:p>
            <a:pPr lvl="8">
              <a:defRPr/>
            </a:pPr>
            <a:r>
              <a:rPr lang="en-US" sz="8000" dirty="0" smtClean="0"/>
              <a:t>To seize by or as if by authority</a:t>
            </a:r>
          </a:p>
          <a:p>
            <a:pPr lvl="8">
              <a:defRPr/>
            </a:pPr>
            <a:r>
              <a:rPr lang="en-US" sz="8000" dirty="0" smtClean="0"/>
              <a:t>The confiscators took all of his belongings.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olossal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US" sz="6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rganizations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sz="6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arrate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</a:t>
            </a:r>
            <a:r>
              <a:rPr lang="en-US" sz="6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laccid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en-US" sz="6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gloos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en-US" sz="6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ince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6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ertain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sz="6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ccordions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US" sz="6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rade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US" sz="6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verdue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sz="6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equired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en-US" sz="6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weatpants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170238"/>
            <a:ext cx="3505200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xfrm>
            <a:off x="685800" y="2038350"/>
            <a:ext cx="7620000" cy="4438650"/>
          </a:xfrm>
        </p:spPr>
        <p:txBody>
          <a:bodyPr/>
          <a:lstStyle/>
          <a:p>
            <a:pPr lvl="8"/>
            <a:r>
              <a:rPr lang="en-US" sz="2000" dirty="0"/>
              <a:t>confidently aggressive</a:t>
            </a:r>
          </a:p>
          <a:p>
            <a:pPr lvl="8"/>
            <a:r>
              <a:rPr lang="en-US" sz="2000" dirty="0" smtClean="0"/>
              <a:t>The lady was assertive to her husband.</a:t>
            </a:r>
          </a:p>
          <a:p>
            <a:r>
              <a:rPr lang="en-US" sz="2000" dirty="0"/>
              <a:t>Antisocial </a:t>
            </a:r>
          </a:p>
          <a:p>
            <a:r>
              <a:rPr lang="en-US" sz="2000" dirty="0"/>
              <a:t>Surfaces </a:t>
            </a:r>
          </a:p>
          <a:p>
            <a:r>
              <a:rPr lang="en-US" sz="2000" dirty="0"/>
              <a:t>Stop </a:t>
            </a:r>
          </a:p>
          <a:p>
            <a:r>
              <a:rPr lang="en-US" sz="2000" dirty="0"/>
              <a:t>External </a:t>
            </a:r>
          </a:p>
          <a:p>
            <a:r>
              <a:rPr lang="en-US" sz="2000" dirty="0"/>
              <a:t>Rooms </a:t>
            </a:r>
          </a:p>
          <a:p>
            <a:r>
              <a:rPr lang="en-US" sz="2000" dirty="0"/>
              <a:t>Then</a:t>
            </a:r>
          </a:p>
          <a:p>
            <a:r>
              <a:rPr lang="en-US" sz="2000" dirty="0"/>
              <a:t>Increases </a:t>
            </a:r>
          </a:p>
          <a:p>
            <a:r>
              <a:rPr lang="en-US" sz="2000" dirty="0"/>
              <a:t>Value </a:t>
            </a:r>
          </a:p>
          <a:p>
            <a:r>
              <a:rPr lang="en-US" sz="2000" dirty="0"/>
              <a:t>Eyedroppers </a:t>
            </a:r>
          </a:p>
          <a:p>
            <a:endParaRPr lang="en-US" sz="2000" dirty="0"/>
          </a:p>
          <a:p>
            <a:endParaRPr lang="en-US" sz="2000" dirty="0" smtClean="0"/>
          </a:p>
        </p:txBody>
      </p:sp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assertive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124200"/>
            <a:ext cx="4495800" cy="2980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>
          <a:xfrm>
            <a:off x="381000" y="2038350"/>
            <a:ext cx="7924800" cy="4514850"/>
          </a:xfrm>
        </p:spPr>
        <p:txBody>
          <a:bodyPr/>
          <a:lstStyle/>
          <a:p>
            <a:pPr lvl="8"/>
            <a:r>
              <a:rPr lang="en-US" sz="2400" dirty="0"/>
              <a:t> not false or copied</a:t>
            </a:r>
          </a:p>
          <a:p>
            <a:pPr lvl="6"/>
            <a:r>
              <a:rPr lang="en-US" sz="2400" dirty="0" smtClean="0"/>
              <a:t>The document was authentic and worth a lot of money.</a:t>
            </a:r>
          </a:p>
          <a:p>
            <a:r>
              <a:rPr lang="en-US" sz="2000" dirty="0"/>
              <a:t>Adorable </a:t>
            </a:r>
          </a:p>
          <a:p>
            <a:r>
              <a:rPr lang="en-US" sz="2000" dirty="0"/>
              <a:t>United </a:t>
            </a:r>
          </a:p>
          <a:p>
            <a:r>
              <a:rPr lang="en-US" sz="2000" dirty="0"/>
              <a:t>Tinted </a:t>
            </a:r>
          </a:p>
          <a:p>
            <a:r>
              <a:rPr lang="en-US" sz="2000" dirty="0"/>
              <a:t>Humps </a:t>
            </a:r>
          </a:p>
          <a:p>
            <a:r>
              <a:rPr lang="en-US" sz="2000" dirty="0"/>
              <a:t>Erect </a:t>
            </a:r>
          </a:p>
          <a:p>
            <a:r>
              <a:rPr lang="en-US" sz="2000" dirty="0"/>
              <a:t>Nerdy </a:t>
            </a:r>
          </a:p>
          <a:p>
            <a:r>
              <a:rPr lang="en-US" sz="2000" dirty="0"/>
              <a:t>Temporary </a:t>
            </a:r>
          </a:p>
          <a:p>
            <a:r>
              <a:rPr lang="en-US" sz="2000" dirty="0"/>
              <a:t>Influential </a:t>
            </a:r>
          </a:p>
          <a:p>
            <a:r>
              <a:rPr lang="en-US" sz="2000" dirty="0"/>
              <a:t>Calculators </a:t>
            </a:r>
          </a:p>
          <a:p>
            <a:endParaRPr lang="en-US" sz="3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399430"/>
            <a:ext cx="2971800" cy="313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Sinister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7680960" cy="4724400"/>
          </a:xfrm>
        </p:spPr>
        <p:txBody>
          <a:bodyPr rtlCol="0">
            <a:normAutofit fontScale="40000" lnSpcReduction="20000"/>
          </a:bodyPr>
          <a:lstStyle/>
          <a:p>
            <a:pPr lvl="6">
              <a:defRPr/>
            </a:pPr>
            <a:r>
              <a:rPr lang="en-US" sz="3200" dirty="0" smtClean="0"/>
              <a:t> </a:t>
            </a:r>
            <a:r>
              <a:rPr lang="en-US" sz="5800" dirty="0" smtClean="0"/>
              <a:t>Evil or suggesting evil </a:t>
            </a:r>
          </a:p>
          <a:p>
            <a:pPr lvl="6">
              <a:defRPr/>
            </a:pPr>
            <a:r>
              <a:rPr lang="en-US" sz="5800" dirty="0" smtClean="0"/>
              <a:t>The sinister person committed the crime.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Skulls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Issue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Normal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Islands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Since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Thirsts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Establish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6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Rivers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4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352800"/>
            <a:ext cx="4132263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7467600" cy="3951337"/>
          </a:xfrm>
        </p:spPr>
        <p:txBody>
          <a:bodyPr rtlCol="0">
            <a:normAutofit fontScale="92500" lnSpcReduction="20000"/>
          </a:bodyPr>
          <a:lstStyle/>
          <a:p>
            <a:pPr lvl="7">
              <a:defRPr/>
            </a:pPr>
            <a:r>
              <a:rPr lang="en-US" sz="2800" dirty="0" smtClean="0"/>
              <a:t>Ineffective</a:t>
            </a:r>
          </a:p>
          <a:p>
            <a:pPr lvl="7">
              <a:defRPr/>
            </a:pPr>
            <a:r>
              <a:rPr lang="en-US" sz="2800" dirty="0" smtClean="0"/>
              <a:t>The medicine was futile to the patient.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nusual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onsils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ssue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ost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vidence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181350"/>
            <a:ext cx="38100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040688" cy="1443038"/>
          </a:xfrm>
        </p:spPr>
        <p:txBody>
          <a:bodyPr/>
          <a:lstStyle/>
          <a:p>
            <a:r>
              <a:rPr lang="en-US" smtClean="0"/>
              <a:t>Dignity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7680960" cy="4724400"/>
          </a:xfrm>
        </p:spPr>
        <p:txBody>
          <a:bodyPr rtlCol="0">
            <a:normAutofit fontScale="85000" lnSpcReduction="20000"/>
          </a:bodyPr>
          <a:lstStyle/>
          <a:p>
            <a:pPr lvl="8">
              <a:defRPr/>
            </a:pPr>
            <a:r>
              <a:rPr lang="en-US" sz="2800" dirty="0" smtClean="0"/>
              <a:t>Having self respect or pride.</a:t>
            </a:r>
          </a:p>
          <a:p>
            <a:pPr lvl="8">
              <a:defRPr/>
            </a:pPr>
            <a:r>
              <a:rPr lang="en-US" sz="2800" dirty="0" smtClean="0"/>
              <a:t>The person in the costume had no dignity.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Dictatorial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Inside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Grapefruits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Nudge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Irresponsible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Truthful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Yolks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743200"/>
            <a:ext cx="2667000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Fruitless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467600" cy="4876800"/>
          </a:xfrm>
        </p:spPr>
        <p:txBody>
          <a:bodyPr rtlCol="0">
            <a:normAutofit fontScale="77500" lnSpcReduction="20000"/>
          </a:bodyPr>
          <a:lstStyle/>
          <a:p>
            <a:pPr lvl="8">
              <a:defRPr/>
            </a:pPr>
            <a:r>
              <a:rPr lang="en-US" sz="3600" dirty="0" smtClean="0"/>
              <a:t>No success</a:t>
            </a:r>
          </a:p>
          <a:p>
            <a:pPr lvl="8">
              <a:defRPr/>
            </a:pPr>
            <a:r>
              <a:rPr lang="en-US" sz="3600" dirty="0" smtClean="0"/>
              <a:t>The attack was fruitless and we lost many people</a:t>
            </a:r>
            <a:r>
              <a:rPr lang="en-US" sz="2400" dirty="0" smtClean="0"/>
              <a:t>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Flowers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Raise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Under-age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Then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Lessons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Eat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Splendid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Sharks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124200"/>
            <a:ext cx="3657600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7467600" cy="3951337"/>
          </a:xfrm>
        </p:spPr>
        <p:txBody>
          <a:bodyPr rtlCol="0">
            <a:normAutofit fontScale="55000" lnSpcReduction="20000"/>
          </a:bodyPr>
          <a:lstStyle/>
          <a:p>
            <a:pPr lvl="8">
              <a:defRPr/>
            </a:pPr>
            <a:r>
              <a:rPr lang="en-US" sz="3800" dirty="0"/>
              <a:t>confining </a:t>
            </a:r>
            <a:r>
              <a:rPr lang="en-US" sz="3800" dirty="0" smtClean="0"/>
              <a:t>or </a:t>
            </a:r>
            <a:r>
              <a:rPr lang="en-US" sz="3800" dirty="0"/>
              <a:t>under control </a:t>
            </a:r>
          </a:p>
          <a:p>
            <a:pPr lvl="8">
              <a:defRPr/>
            </a:pPr>
            <a:r>
              <a:rPr lang="en-US" sz="3800" dirty="0" smtClean="0"/>
              <a:t>Many Japanese Americans were put In Internment camps.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Inside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Nervous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Tainted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External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Roommates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Nurture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Modern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Expectant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Numeric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Tables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4538" y="3200400"/>
            <a:ext cx="3725862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Hostility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467600" cy="4648200"/>
          </a:xfrm>
        </p:spPr>
        <p:txBody>
          <a:bodyPr rtlCol="0">
            <a:normAutofit fontScale="92500" lnSpcReduction="10000"/>
          </a:bodyPr>
          <a:lstStyle/>
          <a:p>
            <a:pPr lvl="8">
              <a:defRPr/>
            </a:pPr>
            <a:r>
              <a:rPr lang="en-US" sz="2600" dirty="0"/>
              <a:t>Unfriendly, antagonistic </a:t>
            </a:r>
          </a:p>
          <a:p>
            <a:pPr lvl="8">
              <a:defRPr/>
            </a:pPr>
            <a:r>
              <a:rPr lang="en-US" sz="2600" dirty="0" smtClean="0"/>
              <a:t>The man had a lot of hostility towards Japanese.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Hotels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Own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Strengths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Then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Inside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Lemmings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Imply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Tingly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Youths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048000"/>
            <a:ext cx="42370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Subordinate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467600" cy="4800600"/>
          </a:xfrm>
        </p:spPr>
        <p:txBody>
          <a:bodyPr rtlCol="0">
            <a:normAutofit fontScale="62500" lnSpcReduction="20000"/>
          </a:bodyPr>
          <a:lstStyle/>
          <a:p>
            <a:pPr lvl="8">
              <a:defRPr/>
            </a:pPr>
            <a:r>
              <a:rPr lang="en-US" sz="4400" dirty="0" smtClean="0"/>
              <a:t>Lower in rank or position.</a:t>
            </a:r>
          </a:p>
          <a:p>
            <a:pPr lvl="8">
              <a:defRPr/>
            </a:pPr>
            <a:r>
              <a:rPr lang="en-US" sz="4400" dirty="0" smtClean="0"/>
              <a:t>The lady was subordinate to her boss</a:t>
            </a:r>
            <a:r>
              <a:rPr lang="en-US" sz="2400" dirty="0" smtClean="0"/>
              <a:t>.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Sayings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Bathrobes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Once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Red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Dastardly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Increases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Narrate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Attentive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Technical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r>
              <a:rPr lang="en-US" sz="3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Eskimos </a:t>
            </a: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sz="3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Rage Italic" pitchFamily="66" charset="0"/>
              <a:buChar char="0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2876550"/>
            <a:ext cx="41529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222</TotalTime>
  <Words>430</Words>
  <Application>Microsoft Office PowerPoint</Application>
  <PresentationFormat>On-screen Show (4:3)</PresentationFormat>
  <Paragraphs>228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Sketchbook</vt:lpstr>
      <vt:lpstr>Vocab</vt:lpstr>
      <vt:lpstr>Confiscators</vt:lpstr>
      <vt:lpstr>Sinister</vt:lpstr>
      <vt:lpstr>Futile</vt:lpstr>
      <vt:lpstr>Dignity</vt:lpstr>
      <vt:lpstr>Fruitless</vt:lpstr>
      <vt:lpstr>Internment</vt:lpstr>
      <vt:lpstr>Hostility</vt:lpstr>
      <vt:lpstr>Subordinate </vt:lpstr>
      <vt:lpstr>Aggravated</vt:lpstr>
      <vt:lpstr>Intangible</vt:lpstr>
      <vt:lpstr>promenade </vt:lpstr>
      <vt:lpstr>Pacify</vt:lpstr>
      <vt:lpstr>Oblivion</vt:lpstr>
      <vt:lpstr>Sustenance</vt:lpstr>
      <vt:lpstr>subdued</vt:lpstr>
      <vt:lpstr>Lethargy</vt:lpstr>
      <vt:lpstr>assented </vt:lpstr>
      <vt:lpstr>Capitulate </vt:lpstr>
      <vt:lpstr>assertive</vt:lpstr>
      <vt:lpstr>Authentic</vt:lpstr>
    </vt:vector>
  </TitlesOfParts>
  <Company>BCSD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</dc:title>
  <dc:creator>BCS</dc:creator>
  <cp:lastModifiedBy>BCS</cp:lastModifiedBy>
  <cp:revision>17</cp:revision>
  <dcterms:created xsi:type="dcterms:W3CDTF">2011-04-26T13:39:54Z</dcterms:created>
  <dcterms:modified xsi:type="dcterms:W3CDTF">2011-05-06T13:30:12Z</dcterms:modified>
</cp:coreProperties>
</file>